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65" r:id="rId7"/>
    <p:sldId id="260" r:id="rId8"/>
    <p:sldId id="266" r:id="rId9"/>
    <p:sldId id="267" r:id="rId10"/>
    <p:sldId id="268" r:id="rId11"/>
    <p:sldId id="261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slideLayout" Target="../slideLayouts/slideLayout13.xml"/><Relationship Id="rId7" Type="http://schemas.openxmlformats.org/officeDocument/2006/relationships/oleObject" Target="../embeddings/oleObject3.bin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Motores de </a:t>
            </a:r>
            <a:r>
              <a:rPr lang="es-MX" dirty="0" smtClean="0"/>
              <a:t>Inducción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Mecánica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Profesor(a):Ing. Julio Cesar Lozano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Rodríguez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 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MX" b="1" dirty="0" smtClean="0">
                <a:latin typeface="Arial" pitchFamily="34" charset="0"/>
                <a:cs typeface="Arial" pitchFamily="34" charset="0"/>
              </a:rPr>
              <a:t>Referencias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sz="2500" dirty="0" smtClean="0"/>
              <a:t>Charles </a:t>
            </a:r>
            <a:r>
              <a:rPr lang="es-ES" sz="2500" dirty="0"/>
              <a:t>K. Alexander &amp; Matthew N. O. </a:t>
            </a:r>
            <a:r>
              <a:rPr lang="es-ES" sz="2500" dirty="0" err="1"/>
              <a:t>Sadiku</a:t>
            </a:r>
            <a:r>
              <a:rPr lang="es-ES" sz="2500" dirty="0"/>
              <a:t> (2006), Fundamentos de Circuitos Eléctricos, Mc-Graw-Hill, México</a:t>
            </a:r>
            <a:r>
              <a:rPr lang="es-ES" sz="2500" dirty="0" smtClean="0"/>
              <a:t>.</a:t>
            </a:r>
          </a:p>
          <a:p>
            <a:pPr marL="0" indent="0">
              <a:buNone/>
            </a:pPr>
            <a:endParaRPr lang="es-ES" sz="25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500" dirty="0"/>
              <a:t>(1),(2)http</a:t>
            </a:r>
            <a:r>
              <a:rPr lang="es-MX" sz="2500" dirty="0"/>
              <a:t>://www.morguefile.com/archive/?referrer=1660250&amp;srh_field=motor#/?q=campos%20magneticos&amp;sort=pop&amp;photo_lib=iStock</a:t>
            </a:r>
          </a:p>
          <a:p>
            <a:pPr marL="0" indent="0">
              <a:buNone/>
            </a:pPr>
            <a:endParaRPr lang="es-MX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lnSpc>
                <a:spcPct val="90000"/>
              </a:lnSpc>
              <a:spcBef>
                <a:spcPct val="10000"/>
              </a:spcBef>
              <a:buFont typeface="Arial" pitchFamily="34" charset="0"/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Motores de </a:t>
            </a:r>
            <a:r>
              <a:rPr lang="es-MX" dirty="0" err="1" smtClean="0"/>
              <a:t>induccion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7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sz="2700" b="1" dirty="0" smtClean="0">
                <a:latin typeface="Arial" pitchFamily="34" charset="0"/>
                <a:cs typeface="Arial" pitchFamily="34" charset="0"/>
              </a:rPr>
              <a:t>Una de las fuerzas motrices mas aplicadas hoy en </a:t>
            </a:r>
            <a:r>
              <a:rPr lang="es-MX" sz="2700" b="1" dirty="0" err="1" smtClean="0">
                <a:latin typeface="Arial" pitchFamily="34" charset="0"/>
                <a:cs typeface="Arial" pitchFamily="34" charset="0"/>
              </a:rPr>
              <a:t>dia</a:t>
            </a:r>
            <a:r>
              <a:rPr lang="es-MX" sz="2700" b="1" dirty="0" smtClean="0">
                <a:latin typeface="Arial" pitchFamily="34" charset="0"/>
                <a:cs typeface="Arial" pitchFamily="34" charset="0"/>
              </a:rPr>
              <a:t> es la electricidad en sus diferentes transformaciones, tanto de niveles de tensión (subestaciones y líneas de transmisión), como en potencia (motores), por tal motivo analizaremos, el comportamiento de los motores de </a:t>
            </a:r>
            <a:r>
              <a:rPr lang="es-MX" sz="2700" b="1" dirty="0" err="1" smtClean="0">
                <a:latin typeface="Arial" pitchFamily="34" charset="0"/>
                <a:cs typeface="Arial" pitchFamily="34" charset="0"/>
              </a:rPr>
              <a:t>induccíon</a:t>
            </a:r>
            <a:r>
              <a:rPr lang="es-MX" sz="2700" b="1" dirty="0" smtClean="0">
                <a:latin typeface="Arial" pitchFamily="34" charset="0"/>
                <a:cs typeface="Arial" pitchFamily="34" charset="0"/>
              </a:rPr>
              <a:t> trifásicos en este trabajo, Con la finalidad de poder diferenciar y sugerir las aplicaciones adecuadas para estos.</a:t>
            </a:r>
            <a:endParaRPr lang="es-MX" sz="2700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Motores de inducción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5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One of the driving forces applied more today is electricity in its different transformations , both voltage levels (substations and transmission lines ) and power ( engines), for this reason we , the behavior of induction motors phase in this work , in order to be able to differentiate and suggest appropriate for these applications.</a:t>
            </a:r>
            <a:endParaRPr lang="es-MX" sz="25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conversión de energía, motores eléctricos, motores de inducción.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251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Motores de inducción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PR" sz="2500" dirty="0">
                <a:latin typeface="Arial" pitchFamily="34" charset="0"/>
                <a:cs typeface="Arial" pitchFamily="34" charset="0"/>
              </a:rPr>
              <a:t>El embobinado que recibe la corriente externa esta en el estator. </a:t>
            </a:r>
          </a:p>
          <a:p>
            <a:pPr>
              <a:lnSpc>
                <a:spcPct val="80000"/>
              </a:lnSpc>
            </a:pPr>
            <a:endParaRPr lang="es-PR" sz="25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es-PR" sz="25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es-PR" sz="25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s-PR" sz="25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PR" sz="2500" dirty="0">
                <a:latin typeface="Arial" pitchFamily="34" charset="0"/>
                <a:cs typeface="Arial" pitchFamily="34" charset="0"/>
              </a:rPr>
              <a:t>el rotor circula una corriente que es producida por el voltaje inducido desde el estator.</a:t>
            </a: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5269447" y="1124744"/>
            <a:ext cx="2592288" cy="2016224"/>
          </a:xfrm>
          <a:prstGeom prst="rect">
            <a:avLst/>
          </a:prstGeom>
        </p:spPr>
      </p:pic>
      <p:pic>
        <p:nvPicPr>
          <p:cNvPr id="6" name="Picture 7" descr="S800004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314" y="3356992"/>
            <a:ext cx="2592288" cy="189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7837805" y="2771636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(1)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7861735" y="4884456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(2)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6526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MX" dirty="0" smtClean="0"/>
              <a:t>Motores de inducción</a:t>
            </a:r>
            <a:endParaRPr lang="es-MX" dirty="0"/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PR" sz="2500" dirty="0">
                <a:latin typeface="Arial" pitchFamily="34" charset="0"/>
                <a:cs typeface="Arial" pitchFamily="34" charset="0"/>
              </a:rPr>
              <a:t>El motor de inducción o asincrónico que asemeja a un transformador </a:t>
            </a:r>
            <a:r>
              <a:rPr lang="es-PR" sz="2500" dirty="0" smtClean="0">
                <a:latin typeface="Arial" pitchFamily="34" charset="0"/>
                <a:cs typeface="Arial" pitchFamily="34" charset="0"/>
              </a:rPr>
              <a:t>trifásico, y se puede decir que es un motor con doble excitación tanto en la armadura como en el estator.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PR" sz="2500" dirty="0" smtClean="0">
                <a:latin typeface="Arial" pitchFamily="34" charset="0"/>
                <a:cs typeface="Arial" pitchFamily="34" charset="0"/>
              </a:rPr>
              <a:t> </a:t>
            </a:r>
            <a:endParaRPr lang="es-PR" sz="25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s-PR" sz="2500" dirty="0">
                <a:latin typeface="Arial" pitchFamily="34" charset="0"/>
                <a:cs typeface="Arial" pitchFamily="34" charset="0"/>
              </a:rPr>
              <a:t>Algunos de ellos tienen conexiones en el secundario (rotor) externas que sirven para controlar la corriente y el torque. Estas conexiones se hacen a través de anillos y escobillas. Estos motores se conocen como motores de rotor </a:t>
            </a:r>
            <a:r>
              <a:rPr lang="es-PR" sz="2500" dirty="0" smtClean="0">
                <a:latin typeface="Arial" pitchFamily="34" charset="0"/>
                <a:cs typeface="Arial" pitchFamily="34" charset="0"/>
              </a:rPr>
              <a:t>bobinado.</a:t>
            </a:r>
          </a:p>
          <a:p>
            <a:pPr>
              <a:lnSpc>
                <a:spcPct val="90000"/>
              </a:lnSpc>
            </a:pPr>
            <a:endParaRPr lang="es-PR" sz="25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526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Motores de inducción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s-PR" sz="2500" dirty="0" smtClean="0">
                <a:latin typeface="Arial" pitchFamily="34" charset="0"/>
                <a:cs typeface="Arial" pitchFamily="34" charset="0"/>
              </a:rPr>
              <a:t>Su principio de funcionamiento radica en los siguientes puntos:</a:t>
            </a:r>
          </a:p>
          <a:p>
            <a:pPr marL="0" indent="0">
              <a:lnSpc>
                <a:spcPct val="90000"/>
              </a:lnSpc>
              <a:buNone/>
            </a:pPr>
            <a:endParaRPr lang="es-PR" sz="25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buAutoNum type="arabicParenR"/>
            </a:pPr>
            <a:r>
              <a:rPr lang="es-PR" sz="2500" dirty="0" smtClean="0">
                <a:latin typeface="Arial" pitchFamily="34" charset="0"/>
                <a:cs typeface="Arial" pitchFamily="34" charset="0"/>
              </a:rPr>
              <a:t>Se produce un campo magnético giratorio único, constante y giratorio mediante un devanado trifásico en el estator.</a:t>
            </a:r>
          </a:p>
          <a:p>
            <a:pPr marL="457200" indent="-457200">
              <a:lnSpc>
                <a:spcPct val="90000"/>
              </a:lnSpc>
              <a:buAutoNum type="arabicParenR"/>
            </a:pPr>
            <a:r>
              <a:rPr lang="es-PR" sz="2500" dirty="0" smtClean="0">
                <a:latin typeface="Arial" pitchFamily="34" charset="0"/>
                <a:cs typeface="Arial" pitchFamily="34" charset="0"/>
              </a:rPr>
              <a:t>El deslizamiento del campo magnético  resultante en el espacio correspondiente  exactamente al desplazamiento en el tiempo  de la frecuencia de suministro</a:t>
            </a:r>
            <a:endParaRPr lang="es-PR" sz="25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Motores de inducción</a:t>
            </a:r>
            <a:endParaRPr lang="es-MX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pPr marL="0" indent="0">
              <a:buNone/>
            </a:pPr>
            <a:r>
              <a:rPr lang="es-PR" sz="2500" dirty="0" smtClean="0">
                <a:latin typeface="Arial" pitchFamily="34" charset="0"/>
                <a:cs typeface="Arial" pitchFamily="34" charset="0"/>
              </a:rPr>
              <a:t>Deslizamiento [s]: se presenta debido a que el rotor nunca alcanza la velocidad sincrónica del estator, ya que si lo hace ningún flujo corta el rotor desapareciendo el voltaje inducido y por tanto el torque. Es por eso que el motor de inducción recibe el nombre también de asincrónico. Su relación matemática es:</a:t>
            </a:r>
          </a:p>
          <a:p>
            <a:pPr marL="0" indent="0">
              <a:buNone/>
            </a:pPr>
            <a:r>
              <a:rPr lang="es-PR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PR" sz="2400" dirty="0" smtClean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525223"/>
              </p:ext>
            </p:extLst>
          </p:nvPr>
        </p:nvGraphicFramePr>
        <p:xfrm>
          <a:off x="2555776" y="4149080"/>
          <a:ext cx="3274796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cuación" r:id="rId5" imgW="1193800" imgH="393700" progId="Equation.3">
                  <p:embed/>
                </p:oleObj>
              </mc:Choice>
              <mc:Fallback>
                <p:oleObj name="Ecuación" r:id="rId5" imgW="11938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149080"/>
                        <a:ext cx="3274796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1044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4104456"/>
          </a:xfrm>
        </p:spPr>
        <p:txBody>
          <a:bodyPr>
            <a:normAutofit/>
          </a:bodyPr>
          <a:lstStyle/>
          <a:p>
            <a:pPr marL="0" indent="0" algn="l"/>
            <a:r>
              <a:rPr lang="es-MX" sz="2500" dirty="0" smtClean="0">
                <a:latin typeface="Arial" pitchFamily="34" charset="0"/>
                <a:cs typeface="Arial" pitchFamily="34" charset="0"/>
              </a:rPr>
              <a:t>Donde:</a:t>
            </a:r>
            <a:br>
              <a:rPr lang="es-MX" sz="2500" dirty="0" smtClean="0">
                <a:latin typeface="Arial" pitchFamily="34" charset="0"/>
                <a:cs typeface="Arial" pitchFamily="34" charset="0"/>
              </a:rPr>
            </a:br>
            <a:r>
              <a:rPr lang="es-MX" sz="2500" dirty="0" smtClean="0">
                <a:latin typeface="Arial" pitchFamily="34" charset="0"/>
                <a:cs typeface="Arial" pitchFamily="34" charset="0"/>
              </a:rPr>
              <a:t>s: es el deslizamiento</a:t>
            </a:r>
            <a:br>
              <a:rPr lang="es-MX" sz="2500" dirty="0" smtClean="0">
                <a:latin typeface="Arial" pitchFamily="34" charset="0"/>
                <a:cs typeface="Arial" pitchFamily="34" charset="0"/>
              </a:rPr>
            </a:br>
            <a:r>
              <a:rPr lang="es-MX" sz="2500" dirty="0" err="1" smtClean="0">
                <a:latin typeface="Arial" pitchFamily="34" charset="0"/>
                <a:cs typeface="Arial" pitchFamily="34" charset="0"/>
              </a:rPr>
              <a:t>ns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: es la velocidad sincrónica definida por la siguiente ecuación</a:t>
            </a:r>
            <a:br>
              <a:rPr lang="es-MX" sz="2500" dirty="0" smtClean="0">
                <a:latin typeface="Arial" pitchFamily="34" charset="0"/>
                <a:cs typeface="Arial" pitchFamily="34" charset="0"/>
              </a:rPr>
            </a:br>
            <a:r>
              <a:rPr lang="es-MX" sz="25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s-MX" sz="2500" dirty="0" err="1" smtClean="0">
                <a:latin typeface="Arial" pitchFamily="34" charset="0"/>
                <a:cs typeface="Arial" pitchFamily="34" charset="0"/>
              </a:rPr>
              <a:t>ns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=         </a:t>
            </a:r>
            <a:r>
              <a:rPr lang="es-MX" sz="2500" u="sng" dirty="0" smtClean="0">
                <a:latin typeface="Arial" pitchFamily="34" charset="0"/>
                <a:cs typeface="Arial" pitchFamily="34" charset="0"/>
              </a:rPr>
              <a:t>120(fe)</a:t>
            </a:r>
            <a:br>
              <a:rPr lang="es-MX" sz="2500" u="sng" dirty="0" smtClean="0">
                <a:latin typeface="Arial" pitchFamily="34" charset="0"/>
                <a:cs typeface="Arial" pitchFamily="34" charset="0"/>
              </a:rPr>
            </a:br>
            <a:r>
              <a:rPr lang="es-MX" sz="2500" dirty="0" smtClean="0">
                <a:latin typeface="Arial" pitchFamily="34" charset="0"/>
                <a:cs typeface="Arial" pitchFamily="34" charset="0"/>
              </a:rPr>
              <a:t>                            numero de polos</a:t>
            </a:r>
            <a:br>
              <a:rPr lang="es-MX" sz="2500" dirty="0" smtClean="0">
                <a:latin typeface="Arial" pitchFamily="34" charset="0"/>
                <a:cs typeface="Arial" pitchFamily="34" charset="0"/>
              </a:rPr>
            </a:br>
            <a:r>
              <a:rPr lang="es-MX" sz="2500" dirty="0" err="1" smtClean="0">
                <a:latin typeface="Arial" pitchFamily="34" charset="0"/>
                <a:cs typeface="Arial" pitchFamily="34" charset="0"/>
              </a:rPr>
              <a:t>nr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: es la velocidad mecánica o bien del rotor</a:t>
            </a:r>
            <a:br>
              <a:rPr lang="es-MX" sz="2500" dirty="0" smtClean="0">
                <a:latin typeface="Arial" pitchFamily="34" charset="0"/>
                <a:cs typeface="Arial" pitchFamily="34" charset="0"/>
              </a:rPr>
            </a:br>
            <a:endParaRPr lang="es-MX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00336" y="16455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Motores de inducción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1044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700336" y="16455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Motores de inducción</a:t>
            </a:r>
            <a:endParaRPr lang="es-MX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42918" y="1196752"/>
            <a:ext cx="8686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PR" sz="2500" dirty="0" smtClean="0">
                <a:latin typeface="Arial" pitchFamily="34" charset="0"/>
                <a:cs typeface="Arial" pitchFamily="34" charset="0"/>
              </a:rPr>
              <a:t>En términos de s la velocidad del rotor se define por la siguiente ecuación:</a:t>
            </a:r>
          </a:p>
          <a:p>
            <a:endParaRPr lang="es-PR" sz="2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PR" sz="2500" dirty="0" smtClean="0">
              <a:latin typeface="Arial" pitchFamily="34" charset="0"/>
              <a:cs typeface="Arial" pitchFamily="34" charset="0"/>
            </a:endParaRPr>
          </a:p>
          <a:p>
            <a:endParaRPr lang="es-PR" sz="2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PR" sz="2500" dirty="0" smtClean="0">
                <a:latin typeface="Arial" pitchFamily="34" charset="0"/>
                <a:cs typeface="Arial" pitchFamily="34" charset="0"/>
              </a:rPr>
              <a:t>El voltaje inducido en el rotor es función del voltaje máximo (rotor bloqueado ) y el deslizamiento. La frecuencia del rotor también es una función del deslizamiento y la frecuencia del estator debida a los campos giratorios.</a:t>
            </a:r>
          </a:p>
          <a:p>
            <a:pPr marL="0" indent="0">
              <a:buNone/>
            </a:pPr>
            <a:endParaRPr lang="es-PR" sz="2400" dirty="0"/>
          </a:p>
          <a:p>
            <a:pPr marL="0" indent="0">
              <a:buNone/>
            </a:pPr>
            <a:endParaRPr lang="es-PR" sz="2400" dirty="0"/>
          </a:p>
          <a:p>
            <a:pPr marL="0" indent="0">
              <a:buNone/>
            </a:pPr>
            <a:endParaRPr lang="es-PR" sz="2400" dirty="0" smtClean="0"/>
          </a:p>
          <a:p>
            <a:endParaRPr lang="es-PR" sz="2400" dirty="0" smtClean="0"/>
          </a:p>
        </p:txBody>
      </p:sp>
      <p:graphicFrame>
        <p:nvGraphicFramePr>
          <p:cNvPr id="4" name="3 Objeto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67440827"/>
              </p:ext>
            </p:extLst>
          </p:nvPr>
        </p:nvGraphicFramePr>
        <p:xfrm>
          <a:off x="1907704" y="2636912"/>
          <a:ext cx="5078391" cy="887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1308100" imgH="228600" progId="Equation.3">
                  <p:embed/>
                </p:oleObj>
              </mc:Choice>
              <mc:Fallback>
                <p:oleObj name="Equation" r:id="rId5" imgW="1308100" imgH="2286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636912"/>
                        <a:ext cx="5078391" cy="8874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566676"/>
              </p:ext>
            </p:extLst>
          </p:nvPr>
        </p:nvGraphicFramePr>
        <p:xfrm>
          <a:off x="3563888" y="5062315"/>
          <a:ext cx="18256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cuación" r:id="rId7" imgW="596880" imgH="215640" progId="Equation.3">
                  <p:embed/>
                </p:oleObj>
              </mc:Choice>
              <mc:Fallback>
                <p:oleObj name="Ecuación" r:id="rId7" imgW="59688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5062315"/>
                        <a:ext cx="18256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8503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500</Words>
  <Application>Microsoft Office PowerPoint</Application>
  <PresentationFormat>Presentación en pantalla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Tema de Office</vt:lpstr>
      <vt:lpstr>1_Tema de Office</vt:lpstr>
      <vt:lpstr>Ecuación</vt:lpstr>
      <vt:lpstr>Equation</vt:lpstr>
      <vt:lpstr>Motores de Inducción</vt:lpstr>
      <vt:lpstr>Motores de induccion</vt:lpstr>
      <vt:lpstr>Motores de inducción </vt:lpstr>
      <vt:lpstr>Motores de inducción</vt:lpstr>
      <vt:lpstr>Motores de inducción</vt:lpstr>
      <vt:lpstr>Presentación de PowerPoint</vt:lpstr>
      <vt:lpstr>Presentación de PowerPoint</vt:lpstr>
      <vt:lpstr>Donde: s: es el deslizamiento ns: es la velocidad sincrónica definida por la siguiente ecuación   ns=         120(fe)                             numero de polos nr: es la velocidad mecánica o bien del rotor 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LOZANO_JCLR</cp:lastModifiedBy>
  <cp:revision>30</cp:revision>
  <dcterms:created xsi:type="dcterms:W3CDTF">2012-12-04T21:22:09Z</dcterms:created>
  <dcterms:modified xsi:type="dcterms:W3CDTF">2015-10-27T00:26:15Z</dcterms:modified>
</cp:coreProperties>
</file>